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grandir" charset="1" panose="00000500000000000000"/>
      <p:regular r:id="rId10"/>
    </p:embeddedFont>
    <p:embeddedFont>
      <p:font typeface="Agrandir Bold" charset="1" panose="00000800000000000000"/>
      <p:regular r:id="rId11"/>
    </p:embeddedFont>
    <p:embeddedFont>
      <p:font typeface="Agrandir Italics" charset="1" panose="00000500000000000000"/>
      <p:regular r:id="rId12"/>
    </p:embeddedFont>
    <p:embeddedFont>
      <p:font typeface="Agrandir Bold Italics" charset="1" panose="000008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22" Target="slides/slide9.xml" Type="http://schemas.openxmlformats.org/officeDocument/2006/relationships/slide"/><Relationship Id="rId23" Target="slides/slide10.xml" Type="http://schemas.openxmlformats.org/officeDocument/2006/relationships/slide"/><Relationship Id="rId24" Target="slides/slide11.xml" Type="http://schemas.openxmlformats.org/officeDocument/2006/relationships/slide"/><Relationship Id="rId25" Target="slides/slide12.xml" Type="http://schemas.openxmlformats.org/officeDocument/2006/relationships/slide"/><Relationship Id="rId26" Target="slides/slide13.xml" Type="http://schemas.openxmlformats.org/officeDocument/2006/relationships/slide"/><Relationship Id="rId27" Target="slides/slide14.xml" Type="http://schemas.openxmlformats.org/officeDocument/2006/relationships/slide"/><Relationship Id="rId28" Target="slides/slide15.xml" Type="http://schemas.openxmlformats.org/officeDocument/2006/relationships/slide"/><Relationship Id="rId29" Target="slides/slide16.xml" Type="http://schemas.openxmlformats.org/officeDocument/2006/relationships/slide"/><Relationship Id="rId3" Target="viewProps.xml" Type="http://schemas.openxmlformats.org/officeDocument/2006/relationships/viewProps"/><Relationship Id="rId30" Target="slides/slide17.xml" Type="http://schemas.openxmlformats.org/officeDocument/2006/relationships/slide"/><Relationship Id="rId31" Target="slides/slide18.xml" Type="http://schemas.openxmlformats.org/officeDocument/2006/relationships/slide"/><Relationship Id="rId32" Target="slides/slide19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2.gif" Type="http://schemas.openxmlformats.org/officeDocument/2006/relationships/image"/><Relationship Id="rId4" Target="../media/image3.gif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12.gif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gif" Type="http://schemas.openxmlformats.org/officeDocument/2006/relationships/image"/><Relationship Id="rId3" Target="../media/image11.gif" Type="http://schemas.openxmlformats.org/officeDocument/2006/relationships/image"/><Relationship Id="rId4" Target="../media/image22.gif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gif" Type="http://schemas.openxmlformats.org/officeDocument/2006/relationships/image"/><Relationship Id="rId3" Target="../media/image11.gif" Type="http://schemas.openxmlformats.org/officeDocument/2006/relationships/image"/><Relationship Id="rId4" Target="../media/image22.gif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gif" Type="http://schemas.openxmlformats.org/officeDocument/2006/relationships/image"/><Relationship Id="rId3" Target="../media/image11.gif" Type="http://schemas.openxmlformats.org/officeDocument/2006/relationships/image"/><Relationship Id="rId4" Target="../media/image22.gif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gif" Type="http://schemas.openxmlformats.org/officeDocument/2006/relationships/image"/><Relationship Id="rId3" Target="../media/image11.gif" Type="http://schemas.openxmlformats.org/officeDocument/2006/relationships/image"/><Relationship Id="rId4" Target="../media/image22.gif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gif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gif" Type="http://schemas.openxmlformats.org/officeDocument/2006/relationships/image"/><Relationship Id="rId3" Target="../media/image1.gif" Type="http://schemas.openxmlformats.org/officeDocument/2006/relationships/image"/><Relationship Id="rId4" Target="../media/image16.gif" Type="http://schemas.openxmlformats.org/officeDocument/2006/relationships/image"/><Relationship Id="rId5" Target="../media/image15.gif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slide12.xml" Type="http://schemas.openxmlformats.org/officeDocument/2006/relationships/slid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gif" Type="http://schemas.openxmlformats.org/officeDocument/2006/relationships/image"/><Relationship Id="rId3" Target="../media/image9.gif" Type="http://schemas.openxmlformats.org/officeDocument/2006/relationships/image"/><Relationship Id="rId4" Target="../media/image10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gif" Type="http://schemas.openxmlformats.org/officeDocument/2006/relationships/image"/><Relationship Id="rId3" Target="../media/image11.gif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gif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gif" Type="http://schemas.openxmlformats.org/officeDocument/2006/relationships/image"/><Relationship Id="rId3" Target="../media/image14.gif" Type="http://schemas.openxmlformats.org/officeDocument/2006/relationships/image"/><Relationship Id="rId4" Target="../media/image15.gif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gif" Type="http://schemas.openxmlformats.org/officeDocument/2006/relationships/image"/><Relationship Id="rId3" Target="../media/image9.gif" Type="http://schemas.openxmlformats.org/officeDocument/2006/relationships/image"/><Relationship Id="rId4" Target="../media/image13.gif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gif" Type="http://schemas.openxmlformats.org/officeDocument/2006/relationships/image"/><Relationship Id="rId3" Target="../media/image14.gif" Type="http://schemas.openxmlformats.org/officeDocument/2006/relationships/image"/><Relationship Id="rId4" Target="../media/image15.gif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gif" Type="http://schemas.openxmlformats.org/officeDocument/2006/relationships/image"/><Relationship Id="rId3" Target="../media/image16.gif" Type="http://schemas.openxmlformats.org/officeDocument/2006/relationships/image"/><Relationship Id="rId4" Target="../media/image1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10800000">
            <a:off x="6333452" y="-1797179"/>
            <a:ext cx="15735219" cy="1388135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3000871" y="3872311"/>
            <a:ext cx="12286259" cy="2542378"/>
            <a:chOff x="0" y="0"/>
            <a:chExt cx="16381678" cy="338983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90500"/>
              <a:ext cx="16381678" cy="21310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560"/>
                </a:lnSpc>
              </a:pPr>
              <a:r>
                <a:rPr lang="en-US" sz="9600">
                  <a:solidFill>
                    <a:srgbClr val="2B2B2B"/>
                  </a:solidFill>
                  <a:latin typeface="Agrandir"/>
                </a:rPr>
                <a:t>SALÃO MARCELUS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203022"/>
              <a:ext cx="16381678" cy="11868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19"/>
                </a:lnSpc>
                <a:spcBef>
                  <a:spcPct val="0"/>
                </a:spcBef>
              </a:pPr>
              <a:r>
                <a:rPr lang="en-US" sz="4800">
                  <a:solidFill>
                    <a:srgbClr val="2B2B2B"/>
                  </a:solidFill>
                  <a:latin typeface="Agrandir"/>
                </a:rPr>
                <a:t>SISTEMA DE CONTROLE DE ESTOQUE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0">
            <a:off x="-2318726" y="-376453"/>
            <a:ext cx="9743013" cy="170994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7199120">
            <a:off x="-2896988" y="-1002021"/>
            <a:ext cx="5793977" cy="58954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2932469">
            <a:off x="-2458732" y="-2682360"/>
            <a:ext cx="14388035" cy="1606164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32878" y="3776837"/>
            <a:ext cx="6108377" cy="301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59"/>
              </a:lnSpc>
              <a:spcBef>
                <a:spcPct val="0"/>
              </a:spcBef>
            </a:pPr>
            <a:r>
              <a:rPr lang="en-US" sz="4800">
                <a:solidFill>
                  <a:srgbClr val="2B2B2B"/>
                </a:solidFill>
                <a:latin typeface="Agrandir"/>
              </a:rPr>
              <a:t>AMBIENTES DE DESENVOLVIMENTO E BIBLIOTECAS DO SISTEMA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43620" y="245168"/>
            <a:ext cx="3653631" cy="54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Requisitos do sistema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16726" y="791752"/>
            <a:ext cx="8373609" cy="3331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2B2B2B"/>
                </a:solidFill>
                <a:latin typeface="Agrandir"/>
              </a:rPr>
              <a:t>DEV C++ (Versão 5.11);</a:t>
            </a:r>
          </a:p>
          <a:p>
            <a:pPr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2B2B2B"/>
                </a:solidFill>
                <a:latin typeface="Agrandir"/>
              </a:rPr>
              <a:t>VSCodium (Versão 1.79.0);</a:t>
            </a:r>
          </a:p>
          <a:p>
            <a:pPr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2B2B2B"/>
                </a:solidFill>
                <a:latin typeface="Agrandir"/>
              </a:rPr>
              <a:t>GIT (Versão 2.34.1);</a:t>
            </a:r>
          </a:p>
          <a:p>
            <a:pPr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2B2B2B"/>
                </a:solidFill>
                <a:latin typeface="Agrandir"/>
              </a:rPr>
              <a:t>GCC (Versão 11.3.0).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716726" y="4291078"/>
            <a:ext cx="3897782" cy="4141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2B2B2B"/>
                </a:solidFill>
                <a:latin typeface="Agrandir"/>
              </a:rPr>
              <a:t>stdio.h;</a:t>
            </a:r>
          </a:p>
          <a:p>
            <a:pPr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2B2B2B"/>
                </a:solidFill>
                <a:latin typeface="Agrandir"/>
              </a:rPr>
              <a:t>stdlib.h;</a:t>
            </a:r>
          </a:p>
          <a:p>
            <a:pPr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2B2B2B"/>
                </a:solidFill>
                <a:latin typeface="Agrandir"/>
              </a:rPr>
              <a:t>string.h;</a:t>
            </a:r>
          </a:p>
          <a:p>
            <a:pPr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2B2B2B"/>
                </a:solidFill>
                <a:latin typeface="Agrandir"/>
              </a:rPr>
              <a:t>time.h;</a:t>
            </a:r>
          </a:p>
          <a:p>
            <a:pPr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2B2B2B"/>
                </a:solidFill>
                <a:latin typeface="Agrandir"/>
              </a:rPr>
              <a:t>ctype.h.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4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2678" y="4424596"/>
            <a:ext cx="9009352" cy="5408336"/>
          </a:xfrm>
          <a:custGeom>
            <a:avLst/>
            <a:gdLst/>
            <a:ahLst/>
            <a:cxnLst/>
            <a:rect r="r" b="b" t="t" l="l"/>
            <a:pathLst>
              <a:path h="5408336" w="9009352">
                <a:moveTo>
                  <a:pt x="0" y="0"/>
                </a:moveTo>
                <a:lnTo>
                  <a:pt x="9009352" y="0"/>
                </a:lnTo>
                <a:lnTo>
                  <a:pt x="9009352" y="5408336"/>
                </a:lnTo>
                <a:lnTo>
                  <a:pt x="0" y="5408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980" r="-2836" b="-2460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636893" y="1451542"/>
            <a:ext cx="8464584" cy="6355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160"/>
              </a:lnSpc>
            </a:pPr>
            <a:r>
              <a:rPr lang="en-US" sz="4400">
                <a:solidFill>
                  <a:srgbClr val="2B2B2B"/>
                </a:solidFill>
                <a:latin typeface="Agrandir"/>
              </a:rPr>
              <a:t>Por ser um sistema leve e sem interface gráfica, é possível rodar</a:t>
            </a:r>
            <a:r>
              <a:rPr lang="en-US" sz="4400">
                <a:solidFill>
                  <a:srgbClr val="2B2B2B"/>
                </a:solidFill>
                <a:latin typeface="Agrandir"/>
              </a:rPr>
              <a:t>em em máquinas antigas e que possuem poucos recursos, por exemplo, uma máquina que possuí um Intel Atom de 32bits com frequência de 1.60GHz e 1GB de RAM.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32472"/>
            <a:ext cx="6070147" cy="336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Agrandir"/>
              </a:rPr>
              <a:t>Onde o sistema pode rodar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43620" y="245168"/>
            <a:ext cx="3653631" cy="54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Requisitos do sistema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94036" y="1887771"/>
            <a:ext cx="8276297" cy="6511459"/>
          </a:xfrm>
          <a:custGeom>
            <a:avLst/>
            <a:gdLst/>
            <a:ahLst/>
            <a:cxnLst/>
            <a:rect r="r" b="b" t="t" l="l"/>
            <a:pathLst>
              <a:path h="6511459" w="8276297">
                <a:moveTo>
                  <a:pt x="0" y="0"/>
                </a:moveTo>
                <a:lnTo>
                  <a:pt x="8276298" y="0"/>
                </a:lnTo>
                <a:lnTo>
                  <a:pt x="8276298" y="6511458"/>
                </a:lnTo>
                <a:lnTo>
                  <a:pt x="0" y="65114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4" r="-85734" b="-9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45129" y="3895725"/>
            <a:ext cx="5956776" cy="230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Agrandir"/>
              </a:rPr>
              <a:t>Funções do código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6481524">
            <a:off x="-5112611" y="-2789595"/>
            <a:ext cx="14212948" cy="1586619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8540967">
            <a:off x="11045685" y="-4839949"/>
            <a:ext cx="8031035" cy="801684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3311130">
            <a:off x="14790428" y="6444896"/>
            <a:ext cx="5413008" cy="562680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06272" y="245168"/>
            <a:ext cx="3128328" cy="54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Funções do código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8642" y="904875"/>
            <a:ext cx="13646626" cy="8968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 Bold"/>
              </a:rPr>
              <a:t>Função para validar as datas de vencimento do produto na hora de cadastrar</a:t>
            </a: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int dateExp(struct tm dateE);</a:t>
            </a:r>
          </a:p>
          <a:p>
            <a:pPr>
              <a:lnSpc>
                <a:spcPts val="3920"/>
              </a:lnSpc>
            </a:pP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 Bold"/>
              </a:rPr>
              <a:t>Substituto do fflush(stdin)</a:t>
            </a: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void cleanStdin(void);</a:t>
            </a:r>
          </a:p>
          <a:p>
            <a:pPr>
              <a:lnSpc>
                <a:spcPts val="3920"/>
              </a:lnSpc>
            </a:pP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 Bold"/>
              </a:rPr>
              <a:t>Função para ler o arquivo inventory.dat</a:t>
            </a: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void readFile(Tproduct inventory[], int *size);</a:t>
            </a:r>
          </a:p>
          <a:p>
            <a:pPr>
              <a:lnSpc>
                <a:spcPts val="3920"/>
              </a:lnSpc>
            </a:pP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 Bold"/>
              </a:rPr>
              <a:t>Função para escrever os dados no arquivo inventory.dat</a:t>
            </a: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void writeFile(Tproduct inventory[], int size);</a:t>
            </a:r>
          </a:p>
          <a:p>
            <a:pPr>
              <a:lnSpc>
                <a:spcPts val="3920"/>
              </a:lnSpc>
            </a:pP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 Bold"/>
              </a:rPr>
              <a:t>Função da busca binária</a:t>
            </a: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int binarySearch(Tproduct inventory[], int key, int size);</a:t>
            </a:r>
          </a:p>
          <a:p>
            <a:pPr>
              <a:lnSpc>
                <a:spcPts val="3920"/>
              </a:lnSpc>
            </a:pP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 Bold"/>
              </a:rPr>
              <a:t>Função auxiliar que verifica se o vetor está vazio</a:t>
            </a: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int null(int size);</a:t>
            </a:r>
          </a:p>
          <a:p>
            <a:pPr>
              <a:lnSpc>
                <a:spcPts val="39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6481524">
            <a:off x="-5112611" y="-2789595"/>
            <a:ext cx="14212948" cy="1586619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8540967">
            <a:off x="11045685" y="-4839949"/>
            <a:ext cx="8031035" cy="801684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3311130">
            <a:off x="14790428" y="6444896"/>
            <a:ext cx="5413008" cy="562680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06272" y="245168"/>
            <a:ext cx="3128328" cy="54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Funções do código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8642" y="904875"/>
            <a:ext cx="11401742" cy="9463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 Bold"/>
              </a:rPr>
              <a:t>Função para ordernar os produtos que estão dentro de um vetor</a:t>
            </a: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void sortProduct(Tproduct inventory[], int size);</a:t>
            </a:r>
          </a:p>
          <a:p>
            <a:pPr>
              <a:lnSpc>
                <a:spcPts val="3920"/>
              </a:lnSpc>
            </a:pP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 Bold"/>
              </a:rPr>
              <a:t>Função para adicionar um novo produto</a:t>
            </a: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void addProdutct(Tproduct inventory[], int *size);</a:t>
            </a:r>
          </a:p>
          <a:p>
            <a:pPr>
              <a:lnSpc>
                <a:spcPts val="3920"/>
              </a:lnSpc>
            </a:pP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 Bold"/>
              </a:rPr>
              <a:t>Função para exibir um relatório geral dos produtos cadastrados</a:t>
            </a: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void generalReport(Tproduct inventory[], int size);</a:t>
            </a:r>
          </a:p>
          <a:p>
            <a:pPr>
              <a:lnSpc>
                <a:spcPts val="3920"/>
              </a:lnSpc>
            </a:pP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 Bold"/>
              </a:rPr>
              <a:t>Função para exibir um relatório dos preços dos produtos</a:t>
            </a: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void reportPriceList(Tproduct inventory[], int size);</a:t>
            </a:r>
          </a:p>
          <a:p>
            <a:pPr>
              <a:lnSpc>
                <a:spcPts val="3920"/>
              </a:lnSpc>
            </a:pP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 Bold"/>
              </a:rPr>
              <a:t>Função para alterar dados de um produto</a:t>
            </a: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void changeProduct(Tproduct inventory[], int size);</a:t>
            </a:r>
          </a:p>
          <a:p>
            <a:pPr>
              <a:lnSpc>
                <a:spcPts val="3920"/>
              </a:lnSpc>
            </a:pP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 Bold"/>
              </a:rPr>
              <a:t>Função para deletar um produto</a:t>
            </a: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void deleteProduct(Tproduct inventory[], int *size);</a:t>
            </a:r>
          </a:p>
          <a:p>
            <a:pPr>
              <a:lnSpc>
                <a:spcPts val="3920"/>
              </a:lnSpc>
            </a:pPr>
          </a:p>
          <a:p>
            <a:pPr>
              <a:lnSpc>
                <a:spcPts val="39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6481524">
            <a:off x="-5112611" y="-2789595"/>
            <a:ext cx="14212948" cy="1586619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8540967">
            <a:off x="11045685" y="-4839949"/>
            <a:ext cx="8031035" cy="801684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3311130">
            <a:off x="14790428" y="6444896"/>
            <a:ext cx="5413008" cy="562680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06272" y="245168"/>
            <a:ext cx="3128328" cy="54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Funções do código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8642" y="904875"/>
            <a:ext cx="16298290" cy="8968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 Bold"/>
              </a:rPr>
              <a:t>Função para achar um produto através de seu código</a:t>
            </a: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void consultProduct(Tproduct inventory[], int size);</a:t>
            </a:r>
          </a:p>
          <a:p>
            <a:pPr>
              <a:lnSpc>
                <a:spcPts val="3920"/>
              </a:lnSpc>
            </a:pP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 Bold"/>
              </a:rPr>
              <a:t>Função para achar um produto através do seu nome</a:t>
            </a: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int consultProductByName(Tproduct inventory[], int size);</a:t>
            </a:r>
          </a:p>
          <a:p>
            <a:pPr>
              <a:lnSpc>
                <a:spcPts val="3920"/>
              </a:lnSpc>
            </a:pP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 Bold"/>
              </a:rPr>
              <a:t>Função para abrir o menu de relatórios especias</a:t>
            </a: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void espMenu(Tproduct inventory[], int size);</a:t>
            </a:r>
          </a:p>
          <a:p>
            <a:pPr>
              <a:lnSpc>
                <a:spcPts val="3920"/>
              </a:lnSpc>
            </a:pP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 Bold"/>
              </a:rPr>
              <a:t>Função para mostrar produtos vencidos</a:t>
            </a: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void reportExpiredProduct(Tproduct invetory[], int size);</a:t>
            </a:r>
          </a:p>
          <a:p>
            <a:pPr>
              <a:lnSpc>
                <a:spcPts val="3920"/>
              </a:lnSpc>
            </a:pP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 Bold"/>
              </a:rPr>
              <a:t>Função para aumentar o preço de compra dos produtos de um fornecedor</a:t>
            </a: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void increaseSupplierPrices(Tproduct inventory[], int size);</a:t>
            </a:r>
          </a:p>
          <a:p>
            <a:pPr>
              <a:lnSpc>
                <a:spcPts val="3920"/>
              </a:lnSpc>
            </a:pP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 Bold"/>
              </a:rPr>
              <a:t>Função para mostrar um relatório de produtos abaixo da quantidade mínima do estoque</a:t>
            </a: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void reportMinimalInventory(Tproduct inventory[], int size);</a:t>
            </a:r>
          </a:p>
          <a:p>
            <a:pPr>
              <a:lnSpc>
                <a:spcPts val="39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6481524">
            <a:off x="-5112611" y="-2789595"/>
            <a:ext cx="14212948" cy="1586619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8540967">
            <a:off x="11045685" y="-4839949"/>
            <a:ext cx="8031035" cy="801684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3311130">
            <a:off x="14790428" y="6444896"/>
            <a:ext cx="5413008" cy="562680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06272" y="245168"/>
            <a:ext cx="3128328" cy="54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Funções do código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84246" y="3321685"/>
            <a:ext cx="16298290" cy="3519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 Bold"/>
              </a:rPr>
              <a:t>Função para alterar as datas de vencimento do produto (Não deu certo)</a:t>
            </a: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void changeExpiredMenu(Tproduct inventory[], int size);</a:t>
            </a:r>
          </a:p>
          <a:p>
            <a:pPr>
              <a:lnSpc>
                <a:spcPts val="3920"/>
              </a:lnSpc>
            </a:pP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 Bold"/>
              </a:rPr>
              <a:t>Função para alterar TODAS as informações de um produto (Não conseguimos esse também)</a:t>
            </a: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void changeFunction(Tproduct inventory[], int size);</a:t>
            </a:r>
          </a:p>
          <a:p>
            <a:pPr>
              <a:lnSpc>
                <a:spcPts val="3920"/>
              </a:lnSpc>
            </a:pPr>
          </a:p>
          <a:p>
            <a:pPr>
              <a:lnSpc>
                <a:spcPts val="39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12370" y="4295775"/>
            <a:ext cx="5243646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759"/>
              </a:lnSpc>
              <a:spcBef>
                <a:spcPct val="0"/>
              </a:spcBef>
            </a:pPr>
            <a:r>
              <a:rPr lang="en-US" sz="4800">
                <a:solidFill>
                  <a:srgbClr val="2B2B2B"/>
                </a:solidFill>
                <a:latin typeface="Agrandir"/>
              </a:rPr>
              <a:t>CONSIDERAÇÕES FINAIS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266485" y="4633075"/>
            <a:ext cx="1783857" cy="133004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818679" y="295275"/>
            <a:ext cx="11117843" cy="955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2B2B2B"/>
                </a:solidFill>
                <a:latin typeface="Agrandir"/>
              </a:rPr>
              <a:t>Com esse programa, é possível monitorar os produtos de um salão de beleza, resultando em um melhor gerenciamento do estoque.</a:t>
            </a:r>
          </a:p>
          <a:p>
            <a:pPr algn="just">
              <a:lnSpc>
                <a:spcPts val="4480"/>
              </a:lnSpc>
            </a:pP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2B2B2B"/>
                </a:solidFill>
                <a:latin typeface="Agrandir"/>
              </a:rPr>
              <a:t>Primeiramente, a fiscalização do sistema fez-se necessária, pois sem a devida organização dos dados podem ocasionar em acidentes que prejudiquem a saúde do cliente e abalar a reputação do estabelecimento.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2B2B2B"/>
                </a:solidFill>
                <a:latin typeface="Agrandir"/>
              </a:rPr>
              <a:t> </a:t>
            </a:r>
          </a:p>
          <a:p>
            <a:pPr algn="just">
              <a:lnSpc>
                <a:spcPts val="4480"/>
              </a:lnSpc>
            </a:pP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2B2B2B"/>
                </a:solidFill>
                <a:latin typeface="Agrandir"/>
              </a:rPr>
              <a:t>Ademais, ter um sistema que te notifique caso haja um problema com o produto a ser vendido ou utilizado indica ser um dos melhores métodos para um trabalho harmônico. Portanto, possuir um sistema de controle de estoque é essencial para o funcionamento de um salão de beleza.</a:t>
            </a:r>
          </a:p>
          <a:p>
            <a:pPr algn="ctr">
              <a:lnSpc>
                <a:spcPts val="39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71979" y="2306793"/>
            <a:ext cx="843176" cy="868440"/>
          </a:xfrm>
          <a:custGeom>
            <a:avLst/>
            <a:gdLst/>
            <a:ahLst/>
            <a:cxnLst/>
            <a:rect r="r" b="b" t="t" l="l"/>
            <a:pathLst>
              <a:path h="868440" w="843176">
                <a:moveTo>
                  <a:pt x="0" y="0"/>
                </a:moveTo>
                <a:lnTo>
                  <a:pt x="843176" y="0"/>
                </a:lnTo>
                <a:lnTo>
                  <a:pt x="843176" y="868439"/>
                </a:lnTo>
                <a:lnTo>
                  <a:pt x="0" y="868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151684" y="2383825"/>
            <a:ext cx="483765" cy="58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2B2B2B"/>
                </a:solidFill>
                <a:latin typeface="Agrandir Bold"/>
              </a:rPr>
              <a:t>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84764" y="2383825"/>
            <a:ext cx="4726354" cy="58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2B2B2B"/>
                </a:solidFill>
                <a:latin typeface="Agrandir"/>
              </a:rPr>
              <a:t>DOUGLAS NASCIMENTO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971979" y="4146782"/>
            <a:ext cx="843176" cy="868440"/>
          </a:xfrm>
          <a:custGeom>
            <a:avLst/>
            <a:gdLst/>
            <a:ahLst/>
            <a:cxnLst/>
            <a:rect r="r" b="b" t="t" l="l"/>
            <a:pathLst>
              <a:path h="868440" w="843176">
                <a:moveTo>
                  <a:pt x="0" y="0"/>
                </a:moveTo>
                <a:lnTo>
                  <a:pt x="843176" y="0"/>
                </a:lnTo>
                <a:lnTo>
                  <a:pt x="843176" y="868440"/>
                </a:lnTo>
                <a:lnTo>
                  <a:pt x="0" y="868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151684" y="4223814"/>
            <a:ext cx="483765" cy="58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2B2B2B"/>
                </a:solidFill>
                <a:latin typeface="Agrandir Bold"/>
              </a:rPr>
              <a:t>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84764" y="4223814"/>
            <a:ext cx="7122036" cy="58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2B2B2B"/>
                </a:solidFill>
                <a:latin typeface="Agrandir"/>
              </a:rPr>
              <a:t>ANDRÉ HENRIQUE FIATKOSKI LUSTOSA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84764" y="6065046"/>
            <a:ext cx="6775672" cy="58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2B2B2B"/>
                </a:solidFill>
                <a:latin typeface="Agrandir"/>
              </a:rPr>
              <a:t>PABLO CELESTINO DA ROCHA LOBO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971979" y="5988014"/>
            <a:ext cx="843176" cy="868440"/>
          </a:xfrm>
          <a:custGeom>
            <a:avLst/>
            <a:gdLst/>
            <a:ahLst/>
            <a:cxnLst/>
            <a:rect r="r" b="b" t="t" l="l"/>
            <a:pathLst>
              <a:path h="868440" w="843176">
                <a:moveTo>
                  <a:pt x="0" y="0"/>
                </a:moveTo>
                <a:lnTo>
                  <a:pt x="843176" y="0"/>
                </a:lnTo>
                <a:lnTo>
                  <a:pt x="843176" y="868440"/>
                </a:lnTo>
                <a:lnTo>
                  <a:pt x="0" y="868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151684" y="6065046"/>
            <a:ext cx="483765" cy="58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2B2B2B"/>
                </a:solidFill>
                <a:latin typeface="Agrandir Bold"/>
              </a:rPr>
              <a:t>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09155" y="3956282"/>
            <a:ext cx="5994101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Agrandir"/>
              </a:rPr>
              <a:t>INTEGRANTES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09155" y="5043134"/>
            <a:ext cx="5994101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19"/>
              </a:lnSpc>
            </a:pPr>
            <a:r>
              <a:rPr lang="en-US" sz="4800">
                <a:solidFill>
                  <a:srgbClr val="2B2B2B"/>
                </a:solidFill>
                <a:latin typeface="Agrandir"/>
              </a:rPr>
              <a:t>DA EQUIPE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1662681" y="-6438340"/>
            <a:ext cx="13761077" cy="1415359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911263" y="3645773"/>
            <a:ext cx="8465475" cy="2995454"/>
            <a:chOff x="0" y="0"/>
            <a:chExt cx="11287299" cy="399393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90500"/>
              <a:ext cx="11287299" cy="3009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Agrandir"/>
                </a:rPr>
                <a:t>OBRIGADO POR ASSISTIREM!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210137"/>
              <a:ext cx="11287299" cy="7838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480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1511932" y="6947324"/>
            <a:ext cx="8674222" cy="765225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5141061" y="2810706"/>
            <a:ext cx="6293877" cy="561293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alphaModFix amt="25000"/>
          </a:blip>
          <a:srcRect l="0" t="0" r="0" b="0"/>
          <a:stretch>
            <a:fillRect/>
          </a:stretch>
        </p:blipFill>
        <p:spPr>
          <a:xfrm flipH="false" flipV="false" rot="-3435299">
            <a:off x="-3167656" y="638455"/>
            <a:ext cx="6335313" cy="70767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4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3261" y="7076521"/>
            <a:ext cx="5921709" cy="1212696"/>
            <a:chOff x="0" y="0"/>
            <a:chExt cx="3460767" cy="7115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60767" cy="711573"/>
            </a:xfrm>
            <a:custGeom>
              <a:avLst/>
              <a:gdLst/>
              <a:ahLst/>
              <a:cxnLst/>
              <a:rect r="r" b="b" t="t" l="l"/>
              <a:pathLst>
                <a:path h="711573" w="3460767">
                  <a:moveTo>
                    <a:pt x="3336307" y="711573"/>
                  </a:moveTo>
                  <a:lnTo>
                    <a:pt x="124460" y="711573"/>
                  </a:lnTo>
                  <a:cubicBezTo>
                    <a:pt x="55880" y="711573"/>
                    <a:pt x="0" y="655693"/>
                    <a:pt x="0" y="58711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36307" y="0"/>
                  </a:lnTo>
                  <a:cubicBezTo>
                    <a:pt x="3404887" y="0"/>
                    <a:pt x="3460767" y="55880"/>
                    <a:pt x="3460767" y="124460"/>
                  </a:cubicBezTo>
                  <a:lnTo>
                    <a:pt x="3460767" y="587113"/>
                  </a:lnTo>
                  <a:cubicBezTo>
                    <a:pt x="3460767" y="655693"/>
                    <a:pt x="3404887" y="711573"/>
                    <a:pt x="3336307" y="711573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2700000">
            <a:off x="862996" y="7642417"/>
            <a:ext cx="327536" cy="327536"/>
          </a:xfrm>
          <a:custGeom>
            <a:avLst/>
            <a:gdLst/>
            <a:ahLst/>
            <a:cxnLst/>
            <a:rect r="r" b="b" t="t" l="l"/>
            <a:pathLst>
              <a:path h="327536" w="327536">
                <a:moveTo>
                  <a:pt x="0" y="0"/>
                </a:moveTo>
                <a:lnTo>
                  <a:pt x="327536" y="0"/>
                </a:lnTo>
                <a:lnTo>
                  <a:pt x="327536" y="327536"/>
                </a:lnTo>
                <a:lnTo>
                  <a:pt x="0" y="327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33838" y="8222542"/>
            <a:ext cx="4755265" cy="252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24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433838" y="7575200"/>
            <a:ext cx="4755265" cy="478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>
                <a:solidFill>
                  <a:srgbClr val="2B2B2B"/>
                </a:solidFill>
                <a:latin typeface="Agrandir"/>
              </a:rPr>
              <a:t>REPOSITÓRIO DO PROJETO:</a:t>
            </a:r>
          </a:p>
          <a:p>
            <a:pPr>
              <a:lnSpc>
                <a:spcPts val="1800"/>
              </a:lnSpc>
            </a:pPr>
            <a:r>
              <a:rPr lang="en-US" sz="1200">
                <a:solidFill>
                  <a:srgbClr val="2B2B2B"/>
                </a:solidFill>
                <a:latin typeface="Agrandir"/>
              </a:rPr>
              <a:t>https://github.com/I7sReact/controle-de-estoque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4265286"/>
            <a:ext cx="6780460" cy="1756428"/>
            <a:chOff x="0" y="0"/>
            <a:chExt cx="9040614" cy="234190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190500"/>
              <a:ext cx="9040614" cy="1600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Agrandir"/>
                </a:rPr>
                <a:t>Sumário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652506"/>
              <a:ext cx="9040614" cy="689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809000" y="2776259"/>
            <a:ext cx="843176" cy="868440"/>
          </a:xfrm>
          <a:custGeom>
            <a:avLst/>
            <a:gdLst/>
            <a:ahLst/>
            <a:cxnLst/>
            <a:rect r="r" b="b" t="t" l="l"/>
            <a:pathLst>
              <a:path h="868440" w="843176">
                <a:moveTo>
                  <a:pt x="0" y="0"/>
                </a:moveTo>
                <a:lnTo>
                  <a:pt x="843176" y="0"/>
                </a:lnTo>
                <a:lnTo>
                  <a:pt x="843176" y="868440"/>
                </a:lnTo>
                <a:lnTo>
                  <a:pt x="0" y="8684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034734" y="2853291"/>
            <a:ext cx="6027775" cy="58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2B2B2B"/>
                </a:solidFill>
                <a:latin typeface="Agrandir"/>
              </a:rPr>
              <a:t>Introdução e detalhes do projeto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72479" y="2954892"/>
            <a:ext cx="316218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B2B2B"/>
                </a:solidFill>
                <a:latin typeface="Agrandir Bold"/>
              </a:rPr>
              <a:t>1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809000" y="5366606"/>
            <a:ext cx="6907145" cy="868440"/>
            <a:chOff x="0" y="0"/>
            <a:chExt cx="9209527" cy="115792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1634311" y="147159"/>
              <a:ext cx="7575216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hlinkClick r:id="rId6" action="ppaction://hlinksldjump"/>
                </a:rPr>
                <a:t>Requisitos </a:t>
              </a:r>
              <a:r>
                <a:rPr lang="en-US" sz="2999">
                  <a:solidFill>
                    <a:srgbClr val="2B2B2B"/>
                  </a:solidFill>
                  <a:latin typeface="Agrandir"/>
                </a:rPr>
                <a:t>do sistema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351305" y="273102"/>
              <a:ext cx="421625" cy="5069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2B2B2B"/>
                  </a:solidFill>
                  <a:latin typeface="Agrandir Bold"/>
                </a:rPr>
                <a:t>3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809000" y="6773436"/>
            <a:ext cx="6907145" cy="868440"/>
            <a:chOff x="0" y="0"/>
            <a:chExt cx="9209527" cy="1157920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1634311" y="147159"/>
              <a:ext cx="7575216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</a:rPr>
                <a:t>Funções do código</a:t>
              </a: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351305" y="273102"/>
              <a:ext cx="421625" cy="5069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2B2B2B"/>
                  </a:solidFill>
                  <a:latin typeface="Agrandir Bold"/>
                </a:rPr>
                <a:t>4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327866" y="7284046"/>
            <a:ext cx="1401668" cy="226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2B2B2B"/>
                </a:solidFill>
                <a:latin typeface="Agrandir"/>
              </a:rPr>
              <a:t>LINKS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9809000" y="3964767"/>
            <a:ext cx="6907145" cy="868440"/>
            <a:chOff x="0" y="0"/>
            <a:chExt cx="9209527" cy="1157920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1634311" y="147159"/>
              <a:ext cx="7575216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</a:rPr>
                <a:t>Descrição geral do sistema</a:t>
              </a:r>
            </a:p>
          </p:txBody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351305" y="273102"/>
              <a:ext cx="421625" cy="5069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2B2B2B"/>
                  </a:solidFill>
                  <a:latin typeface="Agrandir Bold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3203220">
            <a:off x="10055853" y="-265970"/>
            <a:ext cx="11814494" cy="1246186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5741405">
            <a:off x="8316155" y="8504485"/>
            <a:ext cx="4865516" cy="6168780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10587454" y="1619264"/>
            <a:ext cx="5985695" cy="7048472"/>
          </a:xfrm>
          <a:custGeom>
            <a:avLst/>
            <a:gdLst/>
            <a:ahLst/>
            <a:cxnLst/>
            <a:rect r="r" b="b" t="t" l="l"/>
            <a:pathLst>
              <a:path h="7048472" w="5985695">
                <a:moveTo>
                  <a:pt x="0" y="0"/>
                </a:moveTo>
                <a:lnTo>
                  <a:pt x="5985695" y="0"/>
                </a:lnTo>
                <a:lnTo>
                  <a:pt x="5985695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3145619"/>
            <a:ext cx="7729865" cy="3995761"/>
            <a:chOff x="0" y="0"/>
            <a:chExt cx="10306486" cy="532768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90500"/>
              <a:ext cx="10306486" cy="4419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Agrandir"/>
                </a:rPr>
                <a:t>Introdução  e detalhes do projeto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377510"/>
              <a:ext cx="10306486" cy="12549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</a:pPr>
              <a:r>
                <a:rPr lang="en-US" sz="2600" u="none">
                  <a:solidFill>
                    <a:srgbClr val="2B2B2B"/>
                  </a:solidFill>
                  <a:latin typeface="Agrandir"/>
                </a:rPr>
                <a:t>Nessa parte falaremos do projeto em geral, seus objetivos e para quem faremos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35309" y="9153525"/>
            <a:ext cx="4280864" cy="439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80"/>
              </a:lnSpc>
            </a:pPr>
            <a:r>
              <a:rPr lang="en-US" sz="2200">
                <a:solidFill>
                  <a:srgbClr val="2B2B2B"/>
                </a:solidFill>
                <a:latin typeface="Agrandir"/>
              </a:rPr>
              <a:t>Voltar para o slide de Temas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44901" y="2662238"/>
            <a:ext cx="9398198" cy="486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2B2B2B"/>
                </a:solidFill>
                <a:latin typeface="Agrandir"/>
              </a:rPr>
              <a:t> O projeto tem o tema de criar um sistema de controle de estoque na linguagem C, o salão de beleza Marcelus é localizado no bairro Fazendinha (Curitiba), o salão é composto por 3 cabeleireiros e 2 manicures. Todos os colaboradores</a:t>
            </a:r>
          </a:p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2B2B2B"/>
                </a:solidFill>
                <a:latin typeface="Agrandir"/>
              </a:rPr>
              <a:t>gerenciam o estoque dos produtos.</a:t>
            </a:r>
          </a:p>
          <a:p>
            <a:pPr algn="ctr" marL="0" indent="0" lvl="0">
              <a:lnSpc>
                <a:spcPts val="7679"/>
              </a:lnSpc>
              <a:spcBef>
                <a:spcPct val="0"/>
              </a:spcBef>
            </a:pP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4810715" y="2950641"/>
            <a:ext cx="9621431" cy="97899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9720163">
            <a:off x="12600387" y="-3298660"/>
            <a:ext cx="8670039" cy="865472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0" y="-14604"/>
            <a:ext cx="4732689" cy="1043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Introdução e detalhes do projeto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1425796">
            <a:off x="-4836105" y="-3855776"/>
            <a:ext cx="17005599" cy="1898368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862698" y="866775"/>
            <a:ext cx="7797853" cy="8872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2B2B2B"/>
                </a:solidFill>
                <a:latin typeface="Agrandir"/>
              </a:rPr>
              <a:t> Tem como objetivo controlar o estoque de um salão de beleza, podendo-se adicionar, remover ou verificar os produtos de um banco de dados, para que se verifique caso tenha falta, evitar o vencimento e fazer a remoção de produtos vencidos que podem causar danos a saúde de seus clientes. Pois a verificação é feita de modo manual. No final, podendo prejudicar o salão judicialmente e financeiramente.</a:t>
            </a:r>
          </a:p>
          <a:p>
            <a:pPr algn="just">
              <a:lnSpc>
                <a:spcPts val="3920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404091" y="245168"/>
            <a:ext cx="4732689" cy="1043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Introdução e detalhes do projeto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10742" y="4561522"/>
            <a:ext cx="2719388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2B2B2B"/>
                </a:solidFill>
                <a:latin typeface="Agrandir"/>
              </a:rPr>
              <a:t>Objetivos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2511451" y="1028700"/>
            <a:ext cx="19770751" cy="1826253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00352" y="1968150"/>
            <a:ext cx="16687297" cy="8191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24" indent="-302262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Os produtos são comprados através de distribuidoras oficiais das marcas;</a:t>
            </a:r>
          </a:p>
          <a:p>
            <a:pPr marL="604524" indent="-302262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O salão utiliza duas formas de controle de estoque, o PEPS e PVPS. O PEPS significa que, quando o produto entra no estoque, já é posto nas prateleiras na frente para ser vendido. O PVPS é quando o produto que está mais perto de vencer tem prioridade para ser utilizado ou vendido primeiro;</a:t>
            </a:r>
          </a:p>
          <a:p>
            <a:pPr algn="l" marL="604524" indent="-302262" lvl="1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Controlar a movimentação dos produtos para uso interno e linha home-care (revenda) é extremamente importante para o controle de estoque. Com essas informações, se pode fazer o planejamento de compras mais eficientes. Durante a entrada dos produtos é necessária que seja feita uma conferência rigorosa das mercadorias. Fazendo</a:t>
            </a:r>
            <a:r>
              <a:rPr lang="en-US" sz="2800" u="none">
                <a:solidFill>
                  <a:srgbClr val="2B2B2B"/>
                </a:solidFill>
                <a:latin typeface="Agrandir"/>
              </a:rPr>
              <a:t> isso, deve-se conferir as quantidades e as datas de validade;</a:t>
            </a:r>
          </a:p>
          <a:p>
            <a:pPr algn="l" marL="604524" indent="-302262" lvl="1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sz="2800" u="none">
                <a:solidFill>
                  <a:srgbClr val="2B2B2B"/>
                </a:solidFill>
                <a:latin typeface="Agrandir"/>
              </a:rPr>
              <a:t>O local de armazenamento deve ser em um local arejado, fora do alcance da luz solar e em temperatura ambiente;</a:t>
            </a:r>
          </a:p>
          <a:p>
            <a:pPr algn="l" marL="604524" indent="-302262" lvl="1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sz="2800" u="none">
                <a:solidFill>
                  <a:srgbClr val="2B2B2B"/>
                </a:solidFill>
                <a:latin typeface="Agrandir"/>
              </a:rPr>
              <a:t>Classificar o estoque é saber quais produtos de maior uso interno e venda. Isso é importante para que o salão saiba quais itens devem ser repostos com frequência, quais precisam serem melhor trabalhados ou no seu uso ou na sugestão de venda.</a:t>
            </a:r>
          </a:p>
          <a:p>
            <a:pPr algn="l" marL="0" indent="0" lvl="0">
              <a:lnSpc>
                <a:spcPts val="3920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052513"/>
            <a:ext cx="12184569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759"/>
              </a:lnSpc>
              <a:spcBef>
                <a:spcPct val="0"/>
              </a:spcBef>
            </a:pPr>
            <a:r>
              <a:rPr lang="en-US" sz="4800">
                <a:solidFill>
                  <a:srgbClr val="2B2B2B"/>
                </a:solidFill>
                <a:latin typeface="Agrandir"/>
              </a:rPr>
              <a:t>Regras de negócio do salão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1644077">
            <a:off x="16162301" y="-1063836"/>
            <a:ext cx="5468057" cy="6108036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0" y="-14604"/>
            <a:ext cx="5454280" cy="1043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Introdução e detalhes do projeto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3203220">
            <a:off x="10055853" y="-265970"/>
            <a:ext cx="11814494" cy="1246186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5741405">
            <a:off x="8316155" y="8504485"/>
            <a:ext cx="4865516" cy="616878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028700" y="3902857"/>
            <a:ext cx="7729865" cy="2481286"/>
            <a:chOff x="0" y="0"/>
            <a:chExt cx="10306486" cy="330838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90500"/>
              <a:ext cx="10306486" cy="3009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Agrandir"/>
                </a:rPr>
                <a:t>Descrição geral do sistema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967810"/>
              <a:ext cx="10306486" cy="6453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835309" y="9153525"/>
            <a:ext cx="4280864" cy="439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80"/>
              </a:lnSpc>
            </a:pPr>
            <a:r>
              <a:rPr lang="en-US" sz="2200">
                <a:solidFill>
                  <a:srgbClr val="2B2B2B"/>
                </a:solidFill>
                <a:latin typeface="Agrandir"/>
              </a:rPr>
              <a:t>Voltar para o slide de Temas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2511451" y="1028700"/>
            <a:ext cx="19770751" cy="182625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2511451" y="1028700"/>
            <a:ext cx="19770751" cy="1826253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1644077">
            <a:off x="16162301" y="-1063836"/>
            <a:ext cx="5468057" cy="610803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0" y="-14604"/>
            <a:ext cx="5454280" cy="54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Descrição geral do sistema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71484" y="558006"/>
            <a:ext cx="15345032" cy="8980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B2B2B"/>
                </a:solidFill>
                <a:latin typeface="Agrandir"/>
              </a:rPr>
              <a:t>O sistema é desenvolvido em linguagem C utilizando o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B2B2B"/>
                </a:solidFill>
                <a:latin typeface="Agrandir"/>
              </a:rPr>
              <a:t>VSCodium e Dev C++, tendo a capacidade de controlar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B2B2B"/>
                </a:solidFill>
                <a:latin typeface="Agrandir"/>
              </a:rPr>
              <a:t>o estoque do salão Marcelus, permitindo: </a:t>
            </a:r>
          </a:p>
          <a:p>
            <a:pPr algn="just">
              <a:lnSpc>
                <a:spcPts val="5599"/>
              </a:lnSpc>
            </a:pP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B2B2B"/>
                </a:solidFill>
                <a:latin typeface="Agrandir"/>
              </a:rPr>
              <a:t>Cadastro de novos produtos;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B2B2B"/>
                </a:solidFill>
                <a:latin typeface="Agrandir"/>
              </a:rPr>
              <a:t>Controle de entrada e saída de produtos;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B2B2B"/>
                </a:solidFill>
                <a:latin typeface="Agrandir"/>
              </a:rPr>
              <a:t>Exclusão de produtos;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B2B2B"/>
                </a:solidFill>
                <a:latin typeface="Agrandir"/>
              </a:rPr>
              <a:t>Relatório geral de estoque;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B2B2B"/>
                </a:solidFill>
                <a:latin typeface="Agrandir"/>
              </a:rPr>
              <a:t>Relatórios de produtos que estão abaixo do estoque mínimo;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B2B2B"/>
                </a:solidFill>
                <a:latin typeface="Agrandir"/>
              </a:rPr>
              <a:t>Relatórios de produtos vencidos;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B2B2B"/>
                </a:solidFill>
                <a:latin typeface="Agrandir"/>
              </a:rPr>
              <a:t>Relatório de aumento do preço de compra do fornecedor.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</a:blip>
          <a:srcRect l="0" t="0" r="0" b="0"/>
          <a:stretch>
            <a:fillRect/>
          </a:stretch>
        </p:blipFill>
        <p:spPr>
          <a:xfrm flipH="false" flipV="false" rot="0">
            <a:off x="-2868523" y="2438918"/>
            <a:ext cx="10541077" cy="1052245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3463659" y="-599139"/>
            <a:ext cx="5865675" cy="5231058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1028700" y="1965021"/>
            <a:ext cx="8732395" cy="6356958"/>
          </a:xfrm>
          <a:custGeom>
            <a:avLst/>
            <a:gdLst/>
            <a:ahLst/>
            <a:cxnLst/>
            <a:rect r="r" b="b" t="t" l="l"/>
            <a:pathLst>
              <a:path h="6356958" w="8732395">
                <a:moveTo>
                  <a:pt x="0" y="0"/>
                </a:moveTo>
                <a:lnTo>
                  <a:pt x="8732395" y="0"/>
                </a:lnTo>
                <a:lnTo>
                  <a:pt x="8732395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9417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812638" y="3632083"/>
            <a:ext cx="6219145" cy="3022833"/>
            <a:chOff x="0" y="0"/>
            <a:chExt cx="8292193" cy="403044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3385073"/>
              <a:ext cx="8292193" cy="6453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190500"/>
              <a:ext cx="8292193" cy="3009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Agrandir"/>
                </a:rPr>
                <a:t>Requisitos do sistema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DAFmdOZVLZM</dc:identifier>
  <dcterms:modified xsi:type="dcterms:W3CDTF">2011-08-01T06:04:30Z</dcterms:modified>
  <cp:revision>1</cp:revision>
  <dc:title>SALÃO MARCELUS</dc:title>
</cp:coreProperties>
</file>